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0" r:id="rId2"/>
    <p:sldId id="271" r:id="rId3"/>
    <p:sldId id="260" r:id="rId4"/>
    <p:sldId id="259" r:id="rId5"/>
    <p:sldId id="269" r:id="rId6"/>
    <p:sldId id="261" r:id="rId7"/>
    <p:sldId id="262" r:id="rId8"/>
    <p:sldId id="263" r:id="rId9"/>
    <p:sldId id="266" r:id="rId10"/>
    <p:sldId id="272" r:id="rId11"/>
    <p:sldId id="264" r:id="rId12"/>
    <p:sldId id="268" r:id="rId13"/>
    <p:sldId id="267" r:id="rId14"/>
  </p:sldIdLst>
  <p:sldSz cx="18288000" cy="10287000"/>
  <p:notesSz cx="6858000" cy="9144000"/>
  <p:embeddedFontLst>
    <p:embeddedFont>
      <p:font typeface="Baloo" panose="020B0604020202020204" charset="0"/>
      <p:regular r:id="rId16"/>
    </p:embeddedFont>
    <p:embeddedFont>
      <p:font typeface="Clear San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F"/>
    <a:srgbClr val="FFFFFF"/>
    <a:srgbClr val="7D8A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6D965-A9F8-43B4-AFF3-FB0EC57B81D8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FA7E5-3FC0-4035-B8F8-353AA46E9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77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10" Type="http://schemas.openxmlformats.org/officeDocument/2006/relationships/image" Target="../media/image21.png"/><Relationship Id="rId4" Type="http://schemas.openxmlformats.org/officeDocument/2006/relationships/image" Target="../media/image11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7883">
            <a:off x="13406353" y="1845136"/>
            <a:ext cx="5720858" cy="5720858"/>
            <a:chOff x="0" y="0"/>
            <a:chExt cx="406400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76200"/>
              <a:ext cx="1524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900"/>
            </a:p>
          </p:txBody>
        </p:sp>
      </p:grpSp>
      <p:grpSp>
        <p:nvGrpSpPr>
          <p:cNvPr id="5" name="Group 5"/>
          <p:cNvGrpSpPr/>
          <p:nvPr/>
        </p:nvGrpSpPr>
        <p:grpSpPr>
          <a:xfrm rot="10709334">
            <a:off x="12173885" y="995523"/>
            <a:ext cx="4094700" cy="4094700"/>
            <a:chOff x="0" y="0"/>
            <a:chExt cx="4064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406400"/>
            </a:xfrm>
            <a:custGeom>
              <a:avLst/>
              <a:gdLst/>
              <a:ahLst/>
              <a:cxnLst/>
              <a:rect l="l" t="t" r="r" b="b"/>
              <a:pathLst>
                <a:path w="406400" h="406400">
                  <a:moveTo>
                    <a:pt x="0" y="0"/>
                  </a:moveTo>
                  <a:lnTo>
                    <a:pt x="203200" y="0"/>
                  </a:lnTo>
                  <a:lnTo>
                    <a:pt x="406400" y="203200"/>
                  </a:lnTo>
                  <a:lnTo>
                    <a:pt x="2032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66C4">
                    <a:alpha val="100000"/>
                  </a:srgbClr>
                </a:gs>
                <a:gs pos="100000">
                  <a:srgbClr val="FFDE5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76200"/>
              <a:ext cx="152400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 sz="9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32997" y="-605521"/>
            <a:ext cx="5382556" cy="53825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  <a:ln w="419100" cap="sq">
              <a:gradFill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1755262" y="3338473"/>
            <a:ext cx="5382556" cy="53825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3676" r="-43676"/>
              </a:stretch>
            </a:blipFill>
            <a:ln w="419100" cap="sq">
              <a:gradFill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 rot="5400000">
            <a:off x="0" y="-10255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0" y="0"/>
                </a:moveTo>
                <a:lnTo>
                  <a:pt x="6667500" y="0"/>
                </a:lnTo>
                <a:lnTo>
                  <a:pt x="6667500" y="6667500"/>
                </a:lnTo>
                <a:lnTo>
                  <a:pt x="0" y="6667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400000" flipH="1">
            <a:off x="0" y="6953250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6667500" y="0"/>
                </a:moveTo>
                <a:lnTo>
                  <a:pt x="0" y="0"/>
                </a:lnTo>
                <a:lnTo>
                  <a:pt x="0" y="6667500"/>
                </a:lnTo>
                <a:lnTo>
                  <a:pt x="6667500" y="6667500"/>
                </a:lnTo>
                <a:lnTo>
                  <a:pt x="66675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4954250" y="6953250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6667500" y="0"/>
                </a:moveTo>
                <a:lnTo>
                  <a:pt x="0" y="0"/>
                </a:lnTo>
                <a:lnTo>
                  <a:pt x="0" y="6667500"/>
                </a:lnTo>
                <a:lnTo>
                  <a:pt x="6667500" y="6667500"/>
                </a:lnTo>
                <a:lnTo>
                  <a:pt x="66675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214888" y="320581"/>
            <a:ext cx="9111875" cy="1143000"/>
            <a:chOff x="0" y="0"/>
            <a:chExt cx="24298332" cy="3048000"/>
          </a:xfrm>
        </p:grpSpPr>
        <p:sp>
          <p:nvSpPr>
            <p:cNvPr id="16" name="Freeform 16"/>
            <p:cNvSpPr/>
            <p:nvPr/>
          </p:nvSpPr>
          <p:spPr>
            <a:xfrm>
              <a:off x="21250332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0"/>
                  </a:moveTo>
                  <a:lnTo>
                    <a:pt x="3048000" y="0"/>
                  </a:lnTo>
                  <a:lnTo>
                    <a:pt x="3048000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3708400" y="324696"/>
              <a:ext cx="16876999" cy="2393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</a:pPr>
              <a:r>
                <a:rPr lang="en-US" sz="3200" b="1">
                  <a:solidFill>
                    <a:srgbClr val="FF3131"/>
                  </a:solidFill>
                  <a:latin typeface="Blacker Sans Text Bold"/>
                  <a:ea typeface="Blacker Sans Text Bold"/>
                  <a:cs typeface="Blacker Sans Text Bold"/>
                  <a:sym typeface="Blacker Sans Text Bold"/>
                </a:rPr>
                <a:t>TRƯỜNG ĐẠI HỌC ĐÀ LẠT</a:t>
              </a:r>
            </a:p>
            <a:p>
              <a:pPr algn="ctr">
                <a:lnSpc>
                  <a:spcPts val="3520"/>
                </a:lnSpc>
              </a:pPr>
              <a:r>
                <a:rPr lang="en-US" sz="3200" b="1">
                  <a:solidFill>
                    <a:srgbClr val="FF3131"/>
                  </a:solidFill>
                  <a:latin typeface="Blacker Sans Text Bold"/>
                  <a:ea typeface="Blacker Sans Text Bold"/>
                  <a:cs typeface="Blacker Sans Text Bold"/>
                  <a:sym typeface="Blacker Sans Text Bold"/>
                </a:rPr>
                <a:t>KHOA CÔNG NGHỆ THÔNG TIN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0"/>
                  </a:moveTo>
                  <a:lnTo>
                    <a:pt x="3048000" y="0"/>
                  </a:lnTo>
                  <a:lnTo>
                    <a:pt x="3048000" y="3048000"/>
                  </a:lnTo>
                  <a:lnTo>
                    <a:pt x="0" y="304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2233688" y="7001149"/>
            <a:ext cx="8497213" cy="1306375"/>
            <a:chOff x="0" y="0"/>
            <a:chExt cx="22659233" cy="348366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659233" cy="3483666"/>
            </a:xfrm>
            <a:custGeom>
              <a:avLst/>
              <a:gdLst/>
              <a:ahLst/>
              <a:cxnLst/>
              <a:rect l="l" t="t" r="r" b="b"/>
              <a:pathLst>
                <a:path w="22659233" h="3483666">
                  <a:moveTo>
                    <a:pt x="0" y="0"/>
                  </a:moveTo>
                  <a:lnTo>
                    <a:pt x="22659233" y="0"/>
                  </a:lnTo>
                  <a:lnTo>
                    <a:pt x="22659233" y="3483666"/>
                  </a:lnTo>
                  <a:lnTo>
                    <a:pt x="0" y="34836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7889" b="-17889"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130141" y="977080"/>
              <a:ext cx="20398953" cy="1443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 i="1">
                  <a:solidFill>
                    <a:srgbClr val="EEEEEE"/>
                  </a:solidFill>
                  <a:latin typeface="Blacker Sans Text Bold Italics"/>
                  <a:ea typeface="Blacker Sans Text Bold Italics"/>
                  <a:cs typeface="Blacker Sans Text Bold Italics"/>
                  <a:sym typeface="Blacker Sans Text Bold Italics"/>
                </a:rPr>
                <a:t>Lâm Đồng, ngày 24 tháng 12 năm 2024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46973" y="3876072"/>
            <a:ext cx="10270641" cy="292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0400" b="1" dirty="0">
                <a:solidFill>
                  <a:srgbClr val="FF3131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ĐỒ ÁN CƠ SỞ KHÓA 46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6973" y="2673651"/>
            <a:ext cx="1027064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 b="1">
                <a:solidFill>
                  <a:srgbClr val="FF3131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BUỔI BẢO VỆ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3EB20C-4C41-D221-9776-C0082A7EA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95BC574-F750-E04F-DF5C-750737CC72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20369">
            <a:off x="12461091" y="5164934"/>
            <a:ext cx="10343361" cy="9124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36F52-D638-AC9D-3436-E234487B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23900"/>
            <a:ext cx="7871302" cy="42169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EFDF77-54C6-D0CC-FAEB-DEA67C204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7894" y="723899"/>
            <a:ext cx="7879513" cy="4216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F697D-B7C3-E77C-0734-9DCE6D719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48492"/>
            <a:ext cx="7879514" cy="4216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2C2A9-E11D-9613-2850-0550EF91E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7894" y="5548492"/>
            <a:ext cx="7864198" cy="42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04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12461">
            <a:off x="10880027" y="2038434"/>
            <a:ext cx="7303835" cy="9006212"/>
          </a:xfrm>
          <a:custGeom>
            <a:avLst/>
            <a:gdLst/>
            <a:ahLst/>
            <a:cxnLst/>
            <a:rect l="l" t="t" r="r" b="b"/>
            <a:pathLst>
              <a:path w="9508910" h="9841045">
                <a:moveTo>
                  <a:pt x="0" y="0"/>
                </a:moveTo>
                <a:lnTo>
                  <a:pt x="9508910" y="0"/>
                </a:lnTo>
                <a:lnTo>
                  <a:pt x="9508910" y="9841045"/>
                </a:lnTo>
                <a:lnTo>
                  <a:pt x="0" y="9841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914400" y="3582478"/>
            <a:ext cx="10477500" cy="3122043"/>
            <a:chOff x="0" y="-14958"/>
            <a:chExt cx="6783423" cy="848811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953816"/>
              <a:ext cx="6783423" cy="6519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Tối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ưu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hóa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giao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diện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và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trải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nghiệm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người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dùng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.</a:t>
              </a:r>
            </a:p>
            <a:p>
              <a:pPr marL="342900" indent="-34290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Thêm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các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chức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năng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về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bảo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mật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trang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web.</a:t>
              </a:r>
            </a:p>
            <a:p>
              <a:pPr marL="342900" indent="-342900" algn="just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Bổ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sung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thêm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các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tính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năng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vào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trang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quản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 </a:t>
              </a:r>
              <a:r>
                <a:rPr lang="en-US" sz="3600" dirty="0" err="1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trị</a:t>
              </a:r>
              <a:r>
                <a:rPr lang="en-US" sz="3600" dirty="0">
                  <a:solidFill>
                    <a:schemeClr val="bg1"/>
                  </a:solidFill>
                  <a:latin typeface="Clear Sans" panose="020B0604020202020204" charset="0"/>
                  <a:cs typeface="Clear Sans" panose="020B0604020202020204" charset="0"/>
                </a:rPr>
                <a:t>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4958"/>
              <a:ext cx="6783423" cy="1621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82"/>
                </a:lnSpc>
              </a:pPr>
              <a:r>
                <a:rPr lang="en-US" sz="4000" dirty="0" err="1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Hướng</a:t>
              </a:r>
              <a:r>
                <a:rPr lang="en-US" sz="4000" dirty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r>
                <a:rPr lang="en-US" sz="4000" dirty="0" err="1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phát</a:t>
              </a:r>
              <a:r>
                <a:rPr lang="en-US" sz="4000" dirty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</a:t>
              </a:r>
              <a:r>
                <a:rPr lang="en-US" sz="4000" dirty="0" err="1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triển</a:t>
              </a:r>
              <a:endParaRPr lang="en-US" sz="40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CF2E766F-1435-ABBA-C8C1-DB09CE70B86A}"/>
              </a:ext>
            </a:extLst>
          </p:cNvPr>
          <p:cNvSpPr txBox="1"/>
          <p:nvPr/>
        </p:nvSpPr>
        <p:spPr>
          <a:xfrm>
            <a:off x="1405281" y="681718"/>
            <a:ext cx="16649699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5400" dirty="0" err="1">
                <a:solidFill>
                  <a:schemeClr val="bg1"/>
                </a:solidFill>
                <a:latin typeface="Baloo"/>
                <a:ea typeface="Baloo"/>
                <a:cs typeface="Baloo"/>
                <a:sym typeface="Baloo"/>
              </a:rPr>
              <a:t>Nội</a:t>
            </a:r>
            <a:r>
              <a:rPr lang="en-US" sz="5400" dirty="0">
                <a:solidFill>
                  <a:schemeClr val="bg1"/>
                </a:solidFill>
                <a:latin typeface="Baloo"/>
                <a:ea typeface="Baloo"/>
                <a:cs typeface="Baloo"/>
                <a:sym typeface="Baloo"/>
              </a:rPr>
              <a:t> dung 4: Demo </a:t>
            </a:r>
            <a:r>
              <a:rPr lang="en-US" sz="5400" dirty="0" err="1">
                <a:solidFill>
                  <a:schemeClr val="bg1"/>
                </a:solidFill>
                <a:latin typeface="Baloo"/>
                <a:ea typeface="Baloo"/>
                <a:cs typeface="Baloo"/>
                <a:sym typeface="Baloo"/>
              </a:rPr>
              <a:t>và</a:t>
            </a:r>
            <a:r>
              <a:rPr lang="en-US" sz="5400" dirty="0">
                <a:solidFill>
                  <a:schemeClr val="bg1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aloo"/>
                <a:ea typeface="Baloo"/>
                <a:cs typeface="Baloo"/>
                <a:sym typeface="Baloo"/>
              </a:rPr>
              <a:t>hướng</a:t>
            </a:r>
            <a:r>
              <a:rPr lang="en-US" sz="5400" dirty="0">
                <a:solidFill>
                  <a:schemeClr val="bg1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aloo"/>
                <a:ea typeface="Baloo"/>
                <a:cs typeface="Baloo"/>
                <a:sym typeface="Baloo"/>
              </a:rPr>
              <a:t>phát</a:t>
            </a:r>
            <a:r>
              <a:rPr lang="en-US" sz="5400" dirty="0">
                <a:solidFill>
                  <a:schemeClr val="bg1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aloo"/>
                <a:ea typeface="Baloo"/>
                <a:cs typeface="Baloo"/>
                <a:sym typeface="Baloo"/>
              </a:rPr>
              <a:t>triển</a:t>
            </a:r>
            <a:endParaRPr lang="en-US" sz="5400" dirty="0">
              <a:solidFill>
                <a:schemeClr val="bg1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4483EF-62E0-73B1-0B11-1B593C120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3391350"/>
            <a:ext cx="7453886" cy="5723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21944" y="0"/>
            <a:ext cx="11958233" cy="209873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5400000" flipH="1" flipV="1">
            <a:off x="1041561" y="4941242"/>
            <a:ext cx="4331879" cy="6415001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2C628713-7B26-1E31-6191-CEE68442DB7C}"/>
              </a:ext>
            </a:extLst>
          </p:cNvPr>
          <p:cNvSpPr txBox="1"/>
          <p:nvPr/>
        </p:nvSpPr>
        <p:spPr>
          <a:xfrm>
            <a:off x="4193210" y="1463941"/>
            <a:ext cx="990158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5400" dirty="0" err="1">
                <a:latin typeface="Baloo"/>
                <a:ea typeface="Baloo"/>
                <a:cs typeface="Baloo"/>
                <a:sym typeface="Baloo"/>
              </a:rPr>
              <a:t>Phân</a:t>
            </a:r>
            <a:r>
              <a:rPr lang="en-US" sz="5400" dirty="0"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5400" dirty="0" err="1">
                <a:latin typeface="Baloo"/>
                <a:ea typeface="Baloo"/>
                <a:cs typeface="Baloo"/>
                <a:sym typeface="Baloo"/>
              </a:rPr>
              <a:t>công</a:t>
            </a:r>
            <a:r>
              <a:rPr lang="en-US" sz="5400" dirty="0"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5400" dirty="0" err="1">
                <a:latin typeface="Baloo"/>
                <a:ea typeface="Baloo"/>
                <a:cs typeface="Baloo"/>
                <a:sym typeface="Baloo"/>
              </a:rPr>
              <a:t>công</a:t>
            </a:r>
            <a:r>
              <a:rPr lang="en-US" sz="5400" dirty="0"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5400" dirty="0" err="1">
                <a:latin typeface="Baloo"/>
                <a:ea typeface="Baloo"/>
                <a:cs typeface="Baloo"/>
                <a:sym typeface="Baloo"/>
              </a:rPr>
              <a:t>việc</a:t>
            </a:r>
            <a:endParaRPr lang="en-US" sz="5400" dirty="0">
              <a:latin typeface="Baloo"/>
              <a:ea typeface="Baloo"/>
              <a:cs typeface="Baloo"/>
              <a:sym typeface="Baloo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E0A3140-61C1-4052-9467-67BFE2CC0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500990"/>
              </p:ext>
            </p:extLst>
          </p:nvPr>
        </p:nvGraphicFramePr>
        <p:xfrm>
          <a:off x="1066800" y="3167015"/>
          <a:ext cx="16230600" cy="5743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290">
                  <a:extLst>
                    <a:ext uri="{9D8B030D-6E8A-4147-A177-3AD203B41FA5}">
                      <a16:colId xmlns:a16="http://schemas.microsoft.com/office/drawing/2014/main" val="1864231070"/>
                    </a:ext>
                  </a:extLst>
                </a:gridCol>
                <a:gridCol w="6237999">
                  <a:extLst>
                    <a:ext uri="{9D8B030D-6E8A-4147-A177-3AD203B41FA5}">
                      <a16:colId xmlns:a16="http://schemas.microsoft.com/office/drawing/2014/main" val="883606577"/>
                    </a:ext>
                  </a:extLst>
                </a:gridCol>
                <a:gridCol w="5888311">
                  <a:extLst>
                    <a:ext uri="{9D8B030D-6E8A-4147-A177-3AD203B41FA5}">
                      <a16:colId xmlns:a16="http://schemas.microsoft.com/office/drawing/2014/main" val="287143637"/>
                    </a:ext>
                  </a:extLst>
                </a:gridCol>
              </a:tblGrid>
              <a:tr h="62819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Tiến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độ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thực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hiện</a:t>
                      </a:r>
                      <a:r>
                        <a:rPr lang="en-US" sz="2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Nguyễn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Văn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Trường</a:t>
                      </a:r>
                      <a:r>
                        <a:rPr lang="en-US" sz="2800" dirty="0"/>
                        <a:t> - 2212483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Nguyễn</a:t>
                      </a:r>
                      <a:r>
                        <a:rPr lang="en-US" sz="2800" dirty="0"/>
                        <a:t> Lê </a:t>
                      </a:r>
                      <a:r>
                        <a:rPr lang="en-US" sz="2800" dirty="0" err="1"/>
                        <a:t>Quốc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Lâm</a:t>
                      </a:r>
                      <a:r>
                        <a:rPr lang="en-US" sz="2800" dirty="0"/>
                        <a:t> - 2212399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0622347"/>
                  </a:ext>
                </a:extLst>
              </a:tr>
              <a:tr h="127208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/>
                        <a:t>Đợt</a:t>
                      </a:r>
                      <a:r>
                        <a:rPr lang="en-US" sz="2800" b="1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Phân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tích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hệ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thống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và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thiết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kế</a:t>
                      </a:r>
                      <a:r>
                        <a:rPr lang="en-US" sz="2800" dirty="0"/>
                        <a:t> Database.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Thiết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kế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hệ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và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xây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dựng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giao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diện</a:t>
                      </a:r>
                      <a:r>
                        <a:rPr lang="en-US" sz="2800" dirty="0"/>
                        <a:t>  </a:t>
                      </a:r>
                      <a:r>
                        <a:rPr lang="en-US" sz="2800" dirty="0" err="1"/>
                        <a:t>người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dùng</a:t>
                      </a:r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458396"/>
                  </a:ext>
                </a:extLst>
              </a:tr>
              <a:tr h="218022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/>
                        <a:t>Đợt</a:t>
                      </a:r>
                      <a:r>
                        <a:rPr lang="en-US" sz="2800" b="1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Xây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dựng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trang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hàng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hóa</a:t>
                      </a:r>
                      <a:r>
                        <a:rPr lang="en-US" sz="2800" dirty="0"/>
                        <a:t>, </a:t>
                      </a:r>
                      <a:r>
                        <a:rPr lang="en-US" sz="2800" dirty="0" err="1"/>
                        <a:t>trang</a:t>
                      </a:r>
                      <a:r>
                        <a:rPr lang="en-US" sz="2800" dirty="0"/>
                        <a:t> chi </a:t>
                      </a:r>
                      <a:r>
                        <a:rPr lang="en-US" sz="2800" dirty="0" err="1"/>
                        <a:t>tiết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hàng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hóa</a:t>
                      </a:r>
                      <a:r>
                        <a:rPr lang="en-US" sz="2800" dirty="0"/>
                        <a:t>,  </a:t>
                      </a:r>
                      <a:r>
                        <a:rPr lang="en-US" sz="2800" dirty="0" err="1"/>
                        <a:t>trang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giỏ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hàng</a:t>
                      </a:r>
                      <a:r>
                        <a:rPr lang="en-US" sz="2800" dirty="0"/>
                        <a:t>. </a:t>
                      </a:r>
                      <a:r>
                        <a:rPr lang="en-US" sz="2800" dirty="0" err="1"/>
                        <a:t>Xây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dựng</a:t>
                      </a:r>
                      <a:r>
                        <a:rPr lang="en-US" sz="2800" dirty="0"/>
                        <a:t> layout </a:t>
                      </a:r>
                      <a:r>
                        <a:rPr lang="en-US" sz="2800" dirty="0" err="1"/>
                        <a:t>giao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diện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người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dùng</a:t>
                      </a:r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Xây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dựng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trang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quản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trị</a:t>
                      </a:r>
                      <a:r>
                        <a:rPr lang="en-US" sz="2800" dirty="0"/>
                        <a:t>, </a:t>
                      </a:r>
                      <a:r>
                        <a:rPr lang="en-US" sz="2800" dirty="0" err="1"/>
                        <a:t>phân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quyền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người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dùng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đăng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nhập</a:t>
                      </a:r>
                      <a:r>
                        <a:rPr lang="en-US" sz="2800" dirty="0"/>
                        <a:t>, </a:t>
                      </a:r>
                      <a:r>
                        <a:rPr lang="en-US" sz="2800" dirty="0" err="1"/>
                        <a:t>xây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dựng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trang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đăng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ký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đăng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nhập</a:t>
                      </a:r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860269"/>
                  </a:ext>
                </a:extLst>
              </a:tr>
              <a:tr h="1662881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/>
                        <a:t>Đợi</a:t>
                      </a:r>
                      <a:r>
                        <a:rPr lang="en-US" sz="2800" b="1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Sửa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lại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lỗi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các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chức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năng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và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giao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diện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trong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trang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quản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trị</a:t>
                      </a:r>
                      <a:r>
                        <a:rPr lang="en-US" sz="2800" dirty="0"/>
                        <a:t>, </a:t>
                      </a:r>
                      <a:r>
                        <a:rPr lang="en-US" sz="2800" dirty="0" err="1"/>
                        <a:t>viết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báo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cáo</a:t>
                      </a:r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Sửa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lại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lỗi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khi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đưa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sản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phẩm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vào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giỏ</a:t>
                      </a:r>
                      <a:r>
                        <a:rPr lang="en-US" sz="2800" dirty="0"/>
                        <a:t> hang </a:t>
                      </a:r>
                      <a:r>
                        <a:rPr lang="en-US" sz="2800" dirty="0" err="1"/>
                        <a:t>và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giới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hạn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số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lượng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của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giỏ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hàng</a:t>
                      </a:r>
                      <a:r>
                        <a:rPr lang="en-US" sz="2800" dirty="0"/>
                        <a:t>, </a:t>
                      </a:r>
                      <a:r>
                        <a:rPr lang="en-US" sz="2800" dirty="0" err="1"/>
                        <a:t>viết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báo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cáo</a:t>
                      </a:r>
                      <a:r>
                        <a:rPr lang="en-US" sz="2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10466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7408585">
            <a:off x="4499355" y="-533795"/>
            <a:ext cx="9289290" cy="1036981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21807" y="4057112"/>
            <a:ext cx="944438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Xin cảm ơn!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62989" t="67035"/>
          <a:stretch>
            <a:fillRect/>
          </a:stretch>
        </p:blipFill>
        <p:spPr>
          <a:xfrm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10255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0" y="0"/>
                </a:moveTo>
                <a:lnTo>
                  <a:pt x="6667500" y="0"/>
                </a:lnTo>
                <a:lnTo>
                  <a:pt x="6667500" y="6667500"/>
                </a:lnTo>
                <a:lnTo>
                  <a:pt x="0" y="666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0" y="6981825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6667500" y="0"/>
                </a:moveTo>
                <a:lnTo>
                  <a:pt x="0" y="0"/>
                </a:lnTo>
                <a:lnTo>
                  <a:pt x="0" y="6667500"/>
                </a:lnTo>
                <a:lnTo>
                  <a:pt x="6667500" y="6667500"/>
                </a:lnTo>
                <a:lnTo>
                  <a:pt x="66675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954250" y="6953250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6667500" y="0"/>
                </a:moveTo>
                <a:lnTo>
                  <a:pt x="0" y="0"/>
                </a:lnTo>
                <a:lnTo>
                  <a:pt x="0" y="6667500"/>
                </a:lnTo>
                <a:lnTo>
                  <a:pt x="6667500" y="6667500"/>
                </a:lnTo>
                <a:lnTo>
                  <a:pt x="66675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V="1">
            <a:off x="14954250" y="0"/>
            <a:ext cx="3333750" cy="3333750"/>
          </a:xfrm>
          <a:custGeom>
            <a:avLst/>
            <a:gdLst/>
            <a:ahLst/>
            <a:cxnLst/>
            <a:rect l="l" t="t" r="r" b="b"/>
            <a:pathLst>
              <a:path w="6667500" h="6667500">
                <a:moveTo>
                  <a:pt x="0" y="6667500"/>
                </a:moveTo>
                <a:lnTo>
                  <a:pt x="6667500" y="6667500"/>
                </a:lnTo>
                <a:lnTo>
                  <a:pt x="6667500" y="0"/>
                </a:lnTo>
                <a:lnTo>
                  <a:pt x="0" y="0"/>
                </a:lnTo>
                <a:lnTo>
                  <a:pt x="0" y="66675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040255"/>
            <a:ext cx="16230600" cy="6206491"/>
          </a:xfrm>
          <a:custGeom>
            <a:avLst/>
            <a:gdLst/>
            <a:ahLst/>
            <a:cxnLst/>
            <a:rect l="l" t="t" r="r" b="b"/>
            <a:pathLst>
              <a:path w="32461200" h="12412981">
                <a:moveTo>
                  <a:pt x="0" y="0"/>
                </a:moveTo>
                <a:lnTo>
                  <a:pt x="32461200" y="0"/>
                </a:lnTo>
                <a:lnTo>
                  <a:pt x="32461200" y="12412981"/>
                </a:lnTo>
                <a:lnTo>
                  <a:pt x="0" y="12412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5" r="-98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008680" y="2432749"/>
            <a:ext cx="10270641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1">
                <a:solidFill>
                  <a:srgbClr val="FF3131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ĐỀ TÀI ĐỒ ÁN CƠ SỞ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27047" y="434160"/>
            <a:ext cx="6833906" cy="857250"/>
            <a:chOff x="0" y="0"/>
            <a:chExt cx="18223749" cy="2286000"/>
          </a:xfrm>
        </p:grpSpPr>
        <p:sp>
          <p:nvSpPr>
            <p:cNvPr id="9" name="Freeform 9"/>
            <p:cNvSpPr/>
            <p:nvPr/>
          </p:nvSpPr>
          <p:spPr>
            <a:xfrm>
              <a:off x="15937749" y="0"/>
              <a:ext cx="2286000" cy="2286000"/>
            </a:xfrm>
            <a:custGeom>
              <a:avLst/>
              <a:gdLst/>
              <a:ahLst/>
              <a:cxnLst/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781301" y="127000"/>
              <a:ext cx="12657749" cy="1952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0"/>
                </a:lnSpc>
              </a:pPr>
              <a:r>
                <a:rPr lang="en-US" sz="2400" b="1">
                  <a:solidFill>
                    <a:srgbClr val="FF3131"/>
                  </a:solidFill>
                  <a:latin typeface="Blacker Sans Text Bold"/>
                  <a:ea typeface="Blacker Sans Text Bold"/>
                  <a:cs typeface="Blacker Sans Text Bold"/>
                  <a:sym typeface="Blacker Sans Text Bold"/>
                </a:rPr>
                <a:t>TRƯỜNG ĐẠI HỌC ĐÀ LẠT</a:t>
              </a:r>
            </a:p>
            <a:p>
              <a:pPr algn="ctr">
                <a:lnSpc>
                  <a:spcPts val="2880"/>
                </a:lnSpc>
              </a:pPr>
              <a:r>
                <a:rPr lang="en-US" sz="2400" b="1">
                  <a:solidFill>
                    <a:srgbClr val="FF3131"/>
                  </a:solidFill>
                  <a:latin typeface="Blacker Sans Text Bold"/>
                  <a:ea typeface="Blacker Sans Text Bold"/>
                  <a:cs typeface="Blacker Sans Text Bold"/>
                  <a:sym typeface="Blacker Sans Text Bold"/>
                </a:rPr>
                <a:t>KHOA CÔNG NGHỆ THÔNG TIN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2286000" cy="2286000"/>
            </a:xfrm>
            <a:custGeom>
              <a:avLst/>
              <a:gdLst/>
              <a:ahLst/>
              <a:cxnLst/>
              <a:rect l="l" t="t" r="r" b="b"/>
              <a:pathLst>
                <a:path w="2286000" h="2286000">
                  <a:moveTo>
                    <a:pt x="0" y="0"/>
                  </a:moveTo>
                  <a:lnTo>
                    <a:pt x="2286000" y="0"/>
                  </a:lnTo>
                  <a:lnTo>
                    <a:pt x="2286000" y="2286000"/>
                  </a:lnTo>
                  <a:lnTo>
                    <a:pt x="0" y="228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209800" y="4154377"/>
            <a:ext cx="1374075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FF3131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XÂY DỰNG WEBSITE BÁN ĐẶC SẢN </a:t>
            </a:r>
          </a:p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FF3131"/>
                </a:solidFill>
                <a:latin typeface="Blacker Sans Text Bold"/>
                <a:ea typeface="Blacker Sans Text Bold"/>
                <a:cs typeface="Blacker Sans Text Bold"/>
                <a:sym typeface="Blacker Sans Text Bold"/>
              </a:rPr>
              <a:t>ĐÀ LẠT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95132" y="7691438"/>
            <a:ext cx="496176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Giảng</a:t>
            </a: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 </a:t>
            </a:r>
            <a:r>
              <a:rPr lang="en-US" sz="28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viên</a:t>
            </a: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 </a:t>
            </a:r>
            <a:r>
              <a:rPr lang="en-US" sz="28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hướng</a:t>
            </a: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 </a:t>
            </a:r>
            <a:r>
              <a:rPr lang="en-US" sz="28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dẫn</a:t>
            </a: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12396" y="8117523"/>
            <a:ext cx="314450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Sinh viên thực hiện: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18874" y="8149749"/>
            <a:ext cx="5127133" cy="857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2212483 – </a:t>
            </a:r>
            <a:r>
              <a:rPr lang="en-US" sz="28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Nguyễn</a:t>
            </a: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 </a:t>
            </a:r>
            <a:r>
              <a:rPr lang="en-US" sz="28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Văn</a:t>
            </a: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 </a:t>
            </a:r>
            <a:r>
              <a:rPr lang="en-US" sz="28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Trường</a:t>
            </a:r>
            <a:endParaRPr lang="en-US" sz="2800" dirty="0">
              <a:solidFill>
                <a:srgbClr val="FF3131"/>
              </a:solidFill>
              <a:latin typeface="Blacker Sans Text"/>
              <a:ea typeface="Blacker Sans Text"/>
              <a:cs typeface="Blacker Sans Text"/>
              <a:sym typeface="Blacker Sans Text"/>
            </a:endParaRPr>
          </a:p>
          <a:p>
            <a:pPr>
              <a:lnSpc>
                <a:spcPts val="3360"/>
              </a:lnSpc>
            </a:pP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2212399 – </a:t>
            </a:r>
            <a:r>
              <a:rPr lang="en-US" sz="28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Nguyễn</a:t>
            </a: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 Lê </a:t>
            </a:r>
            <a:r>
              <a:rPr lang="en-US" sz="28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Quốc</a:t>
            </a: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 </a:t>
            </a:r>
            <a:r>
              <a:rPr lang="en-US" sz="28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Lâm</a:t>
            </a:r>
            <a:endParaRPr lang="en-US" sz="2800" dirty="0">
              <a:solidFill>
                <a:srgbClr val="FF3131"/>
              </a:solidFill>
              <a:latin typeface="Blacker Sans Text"/>
              <a:ea typeface="Blacker Sans Text"/>
              <a:cs typeface="Blacker Sans Text"/>
              <a:sym typeface="Blacker Sans Tex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146233" y="9512935"/>
            <a:ext cx="710666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sz="28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Lớp</a:t>
            </a: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18280" y="9512935"/>
            <a:ext cx="4023794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8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CTK46B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A1FCE9A1-FAD0-431E-845B-87D741ED7D5B}"/>
              </a:ext>
            </a:extLst>
          </p:cNvPr>
          <p:cNvSpPr txBox="1"/>
          <p:nvPr/>
        </p:nvSpPr>
        <p:spPr>
          <a:xfrm>
            <a:off x="9466042" y="7668311"/>
            <a:ext cx="3564158" cy="40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32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La </a:t>
            </a:r>
            <a:r>
              <a:rPr lang="en-US" sz="32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Quốc</a:t>
            </a:r>
            <a:r>
              <a:rPr lang="en-US" sz="32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 </a:t>
            </a:r>
            <a:r>
              <a:rPr lang="en-US" sz="3200" dirty="0" err="1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Thắng</a:t>
            </a:r>
            <a:r>
              <a:rPr lang="en-US" sz="3200" dirty="0">
                <a:solidFill>
                  <a:srgbClr val="FF3131"/>
                </a:solidFill>
                <a:latin typeface="Blacker Sans Text"/>
                <a:ea typeface="Blacker Sans Text"/>
                <a:cs typeface="Blacker Sans Text"/>
                <a:sym typeface="Blacker Sans Text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64034" b="46739"/>
          <a:stretch>
            <a:fillRect/>
          </a:stretch>
        </p:blipFill>
        <p:spPr>
          <a:xfrm rot="-5400000" flipH="1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-1016799">
            <a:off x="9684416" y="-2477387"/>
            <a:ext cx="11406363" cy="9923536"/>
          </a:xfrm>
          <a:custGeom>
            <a:avLst/>
            <a:gdLst/>
            <a:ahLst/>
            <a:cxnLst/>
            <a:rect l="l" t="t" r="r" b="b"/>
            <a:pathLst>
              <a:path w="11406363" h="9923536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593865"/>
            <a:ext cx="9448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Nội</a:t>
            </a:r>
            <a:r>
              <a:rPr lang="en-US" sz="90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dung </a:t>
            </a:r>
            <a:r>
              <a:rPr lang="en-US" sz="90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báo</a:t>
            </a:r>
            <a:r>
              <a:rPr lang="en-US" sz="90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90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cáo</a:t>
            </a:r>
            <a:endParaRPr lang="en-US" sz="9000" dirty="0">
              <a:solidFill>
                <a:srgbClr val="FFFAEF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776473" y="3127307"/>
            <a:ext cx="6164675" cy="1250733"/>
            <a:chOff x="0" y="-38100"/>
            <a:chExt cx="7203567" cy="1850956"/>
          </a:xfrm>
        </p:grpSpPr>
        <p:sp>
          <p:nvSpPr>
            <p:cNvPr id="7" name="TextBox 7"/>
            <p:cNvSpPr txBox="1"/>
            <p:nvPr/>
          </p:nvSpPr>
          <p:spPr>
            <a:xfrm>
              <a:off x="0" y="1167596"/>
              <a:ext cx="7203567" cy="6452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Tổng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quan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về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đề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tài</a:t>
              </a:r>
              <a:endParaRPr lang="en-US" sz="3200" dirty="0">
                <a:solidFill>
                  <a:srgbClr val="FFFAEF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783423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dirty="0" err="1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Nội</a:t>
              </a:r>
              <a:r>
                <a:rPr lang="en-US" sz="3600" dirty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dung 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76473" y="5667811"/>
            <a:ext cx="5972414" cy="1431434"/>
            <a:chOff x="0" y="-38100"/>
            <a:chExt cx="6757428" cy="236841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6757428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dirty="0" err="1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Nội</a:t>
              </a:r>
              <a:r>
                <a:rPr lang="en-US" sz="3600" dirty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dung 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67598"/>
              <a:ext cx="6757428" cy="1162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Cơ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sở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dữ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liệu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và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sơ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đồ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use case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45500" y="3168781"/>
            <a:ext cx="6864632" cy="1193429"/>
            <a:chOff x="-744891" y="168209"/>
            <a:chExt cx="9152844" cy="1591237"/>
          </a:xfrm>
        </p:grpSpPr>
        <p:sp>
          <p:nvSpPr>
            <p:cNvPr id="13" name="TextBox 13"/>
            <p:cNvSpPr txBox="1"/>
            <p:nvPr/>
          </p:nvSpPr>
          <p:spPr>
            <a:xfrm>
              <a:off x="-700658" y="168209"/>
              <a:ext cx="7149775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dirty="0" err="1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Nội</a:t>
              </a:r>
              <a:r>
                <a:rPr lang="en-US" sz="3600" dirty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dung 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744891" y="1178091"/>
              <a:ext cx="9152844" cy="581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Tiến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độ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thực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hiện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,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trình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bày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kết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quả</a:t>
              </a:r>
              <a:endParaRPr lang="en-US" sz="3200" dirty="0">
                <a:solidFill>
                  <a:srgbClr val="FFFAEF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84906" y="3426413"/>
            <a:ext cx="832486" cy="86207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770567" y="6068724"/>
            <a:ext cx="661164" cy="62960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784451" y="3524935"/>
            <a:ext cx="658195" cy="645077"/>
          </a:xfrm>
          <a:prstGeom prst="rect">
            <a:avLst/>
          </a:prstGeom>
        </p:spPr>
      </p:pic>
      <p:grpSp>
        <p:nvGrpSpPr>
          <p:cNvPr id="19" name="Group 12">
            <a:extLst>
              <a:ext uri="{FF2B5EF4-FFF2-40B4-BE49-F238E27FC236}">
                <a16:creationId xmlns:a16="http://schemas.microsoft.com/office/drawing/2014/main" id="{74A75F4F-3F05-5F5F-84DC-396730435E25}"/>
              </a:ext>
            </a:extLst>
          </p:cNvPr>
          <p:cNvGrpSpPr/>
          <p:nvPr/>
        </p:nvGrpSpPr>
        <p:grpSpPr>
          <a:xfrm>
            <a:off x="9777820" y="5523630"/>
            <a:ext cx="5362332" cy="1308907"/>
            <a:chOff x="-568465" y="-2891"/>
            <a:chExt cx="7149775" cy="1745208"/>
          </a:xfrm>
        </p:grpSpPr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73CE6720-CAB9-0D4E-ADCE-9EA871782BC6}"/>
                </a:ext>
              </a:extLst>
            </p:cNvPr>
            <p:cNvSpPr txBox="1"/>
            <p:nvPr/>
          </p:nvSpPr>
          <p:spPr>
            <a:xfrm>
              <a:off x="-568465" y="-2891"/>
              <a:ext cx="7149775" cy="803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dirty="0" err="1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Nội</a:t>
              </a:r>
              <a:r>
                <a:rPr lang="en-US" sz="3600" dirty="0">
                  <a:solidFill>
                    <a:srgbClr val="FFFAEF"/>
                  </a:solidFill>
                  <a:latin typeface="Baloo"/>
                  <a:ea typeface="Baloo"/>
                  <a:cs typeface="Baloo"/>
                  <a:sym typeface="Baloo"/>
                </a:rPr>
                <a:t> dung 4</a:t>
              </a:r>
            </a:p>
          </p:txBody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5E63D678-9F32-2789-CB50-7DD3F997A8CD}"/>
                </a:ext>
              </a:extLst>
            </p:cNvPr>
            <p:cNvSpPr txBox="1"/>
            <p:nvPr/>
          </p:nvSpPr>
          <p:spPr>
            <a:xfrm>
              <a:off x="-568465" y="1160961"/>
              <a:ext cx="7149775" cy="581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Demo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và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hướng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phát</a:t>
              </a:r>
              <a:r>
                <a:rPr lang="en-US" sz="3200" dirty="0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 </a:t>
              </a:r>
              <a:r>
                <a:rPr lang="en-US" sz="3200" dirty="0" err="1">
                  <a:solidFill>
                    <a:srgbClr val="FFFAEF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triển</a:t>
              </a:r>
              <a:endParaRPr lang="en-US" sz="3200" dirty="0">
                <a:solidFill>
                  <a:srgbClr val="FFFAEF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pic>
        <p:nvPicPr>
          <p:cNvPr id="23" name="Picture 18">
            <a:extLst>
              <a:ext uri="{FF2B5EF4-FFF2-40B4-BE49-F238E27FC236}">
                <a16:creationId xmlns:a16="http://schemas.microsoft.com/office/drawing/2014/main" id="{5284B045-074D-9CA9-4FB9-F85A4519E5C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8821988" y="5298554"/>
            <a:ext cx="658195" cy="645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>
            <a:off x="14955704" y="7226523"/>
            <a:ext cx="3468258" cy="308905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4034" b="46739"/>
          <a:stretch>
            <a:fillRect/>
          </a:stretch>
        </p:blipFill>
        <p:spPr>
          <a:xfrm rot="-5400000" flipH="1">
            <a:off x="1041561" y="-1041561"/>
            <a:ext cx="4331879" cy="64150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129685" y="5602982"/>
            <a:ext cx="10439400" cy="2124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Mục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tiêu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về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thành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phẩm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đạt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được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của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dự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án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Mục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tiêu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về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phát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triển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,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học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hỏi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đối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với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các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cá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nhân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Giá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trị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mang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lại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của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dự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án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cho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địa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phương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và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người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tiêu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dùng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.</a:t>
            </a:r>
            <a:endParaRPr lang="en-US" sz="2800" kern="100" dirty="0">
              <a:effectLst/>
              <a:latin typeface="Clear Sans" panose="020B0604020202020204" charset="0"/>
              <a:ea typeface="Calibri" panose="020F0502020204030204" pitchFamily="34" charset="0"/>
              <a:cs typeface="Clear Sans" panose="020B060402020202020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2800" kern="100" dirty="0">
              <a:effectLst/>
              <a:latin typeface="Clear Sans" panose="020B0604020202020204" charset="0"/>
              <a:ea typeface="Calibri" panose="020F0502020204030204" pitchFamily="34" charset="0"/>
              <a:cs typeface="Clear Sans" panose="020B0604020202020204" charset="0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A09F3E23-86E6-4ECE-3178-A327C25CDABE}"/>
              </a:ext>
            </a:extLst>
          </p:cNvPr>
          <p:cNvSpPr txBox="1"/>
          <p:nvPr/>
        </p:nvSpPr>
        <p:spPr>
          <a:xfrm>
            <a:off x="5334000" y="4183683"/>
            <a:ext cx="11810151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60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Mục</a:t>
            </a:r>
            <a:r>
              <a:rPr lang="en-US" sz="60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tiêu</a:t>
            </a:r>
            <a:r>
              <a:rPr lang="en-US" sz="60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đề</a:t>
            </a:r>
            <a:r>
              <a:rPr lang="en-US" sz="60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tài</a:t>
            </a:r>
            <a:endParaRPr lang="en-US" sz="60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D8CEA7-FC17-E719-266B-F7141B891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0556">
            <a:off x="523101" y="5565538"/>
            <a:ext cx="5852159" cy="4023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4BA06F60-BF7E-4ECD-A2DD-BFF2923BB5DA}"/>
              </a:ext>
            </a:extLst>
          </p:cNvPr>
          <p:cNvSpPr txBox="1"/>
          <p:nvPr/>
        </p:nvSpPr>
        <p:spPr>
          <a:xfrm>
            <a:off x="7086599" y="656766"/>
            <a:ext cx="8304951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0"/>
              </a:lnSpc>
            </a:pPr>
            <a:r>
              <a:rPr lang="en-US" sz="60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Giới</a:t>
            </a:r>
            <a:r>
              <a:rPr lang="en-US" sz="60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thiệu</a:t>
            </a:r>
            <a:r>
              <a:rPr lang="en-US" sz="60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đề</a:t>
            </a:r>
            <a:r>
              <a:rPr lang="en-US" sz="60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tài</a:t>
            </a:r>
            <a:endParaRPr lang="en-US" sz="60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962E3238-E79E-4C6F-887F-DDE3CEC8561E}"/>
              </a:ext>
            </a:extLst>
          </p:cNvPr>
          <p:cNvSpPr txBox="1"/>
          <p:nvPr/>
        </p:nvSpPr>
        <p:spPr>
          <a:xfrm>
            <a:off x="7178159" y="2012320"/>
            <a:ext cx="10515600" cy="1919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Các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vấn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đề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,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khó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khăn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của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người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tiêu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dùng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khi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muốn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mua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đặc</a:t>
            </a:r>
            <a:r>
              <a:rPr lang="en-US" sz="2800" kern="100" dirty="0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effectLst/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sản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địa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phương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Dự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án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“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Xây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dựng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website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bán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đặc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sản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Đà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Lạt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”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sẽ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giải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quyết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các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vấn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đề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</a:t>
            </a:r>
            <a:r>
              <a:rPr lang="en-US" sz="2800" kern="100" dirty="0" err="1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này</a:t>
            </a:r>
            <a:r>
              <a:rPr lang="en-US" sz="2800" kern="100" dirty="0">
                <a:latin typeface="Clear Sans" panose="020B0604020202020204" charset="0"/>
                <a:ea typeface="Calibri" panose="020F0502020204030204" pitchFamily="34" charset="0"/>
                <a:cs typeface="Clear Sans" panose="020B0604020202020204" charset="0"/>
              </a:rPr>
              <a:t> ?</a:t>
            </a:r>
            <a:endParaRPr lang="en-US" sz="2800" kern="100" dirty="0">
              <a:effectLst/>
              <a:latin typeface="Clear Sans" panose="020B0604020202020204" charset="0"/>
              <a:ea typeface="Calibri" panose="020F0502020204030204" pitchFamily="34" charset="0"/>
              <a:cs typeface="Clear Sans" panose="020B060402020202020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2C5A1E-0286-4156-97E4-B72390FD8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9" y="630806"/>
            <a:ext cx="6399641" cy="50007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8AA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C1BDF4-46CC-A4EB-BE4F-D795972AB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D62646-4D4E-CE15-2ED0-291DF4BDD0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4034" b="46739"/>
          <a:stretch>
            <a:fillRect/>
          </a:stretch>
        </p:blipFill>
        <p:spPr>
          <a:xfrm rot="-5400000" flipH="1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F54150-7095-E1CD-9A73-5BF8BE29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71" t="21970"/>
          <a:stretch>
            <a:fillRect/>
          </a:stretch>
        </p:blipFill>
        <p:spPr>
          <a:xfrm rot="5400000">
            <a:off x="3124631" y="2018873"/>
            <a:ext cx="5143500" cy="11392761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45590C24-590E-D1BD-BBE7-311D01E4D842}"/>
              </a:ext>
            </a:extLst>
          </p:cNvPr>
          <p:cNvSpPr/>
          <p:nvPr/>
        </p:nvSpPr>
        <p:spPr>
          <a:xfrm rot="-1016799">
            <a:off x="10039288" y="-2553587"/>
            <a:ext cx="11406363" cy="9923536"/>
          </a:xfrm>
          <a:custGeom>
            <a:avLst/>
            <a:gdLst/>
            <a:ahLst/>
            <a:cxnLst/>
            <a:rect l="l" t="t" r="r" b="b"/>
            <a:pathLst>
              <a:path w="11406363" h="9923536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6510FDE-B192-387C-3518-C59C1FF24E21}"/>
              </a:ext>
            </a:extLst>
          </p:cNvPr>
          <p:cNvSpPr txBox="1"/>
          <p:nvPr/>
        </p:nvSpPr>
        <p:spPr>
          <a:xfrm>
            <a:off x="1617261" y="982368"/>
            <a:ext cx="1622346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72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Nội</a:t>
            </a:r>
            <a:r>
              <a:rPr lang="en-US" sz="72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dung 1</a:t>
            </a:r>
            <a:r>
              <a:rPr lang="en-US" sz="90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: </a:t>
            </a:r>
            <a:r>
              <a:rPr lang="en-US" sz="60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Ngôn</a:t>
            </a:r>
            <a:r>
              <a:rPr lang="en-US" sz="60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ngữ</a:t>
            </a:r>
            <a:r>
              <a:rPr lang="en-US" sz="60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và</a:t>
            </a:r>
            <a:r>
              <a:rPr lang="en-US" sz="60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công</a:t>
            </a:r>
            <a:r>
              <a:rPr lang="en-US" sz="60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nghệ</a:t>
            </a:r>
            <a:r>
              <a:rPr lang="en-US" sz="60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sử</a:t>
            </a:r>
            <a:r>
              <a:rPr lang="en-US" sz="60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60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dụng</a:t>
            </a:r>
            <a:r>
              <a:rPr lang="en-US" sz="44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.</a:t>
            </a:r>
            <a:endParaRPr lang="en-US" sz="9000" dirty="0">
              <a:solidFill>
                <a:srgbClr val="FFFAEF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2D35146-CAF5-D276-4442-20391D5FB971}"/>
              </a:ext>
            </a:extLst>
          </p:cNvPr>
          <p:cNvGrpSpPr/>
          <p:nvPr/>
        </p:nvGrpSpPr>
        <p:grpSpPr>
          <a:xfrm>
            <a:off x="10204169" y="3014049"/>
            <a:ext cx="5362331" cy="1312590"/>
            <a:chOff x="0" y="-38100"/>
            <a:chExt cx="7149775" cy="1750119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2F66ACD-09AC-A8DB-3BC8-48D2F559E648}"/>
                </a:ext>
              </a:extLst>
            </p:cNvPr>
            <p:cNvSpPr txBox="1"/>
            <p:nvPr/>
          </p:nvSpPr>
          <p:spPr>
            <a:xfrm>
              <a:off x="0" y="-38100"/>
              <a:ext cx="7149775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endParaRPr lang="en-US" sz="36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2430DE0-8C2E-B49D-2D98-9049C1541DAB}"/>
                </a:ext>
              </a:extLst>
            </p:cNvPr>
            <p:cNvSpPr txBox="1"/>
            <p:nvPr/>
          </p:nvSpPr>
          <p:spPr>
            <a:xfrm>
              <a:off x="0" y="1167597"/>
              <a:ext cx="7149775" cy="544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endParaRPr lang="en-US" sz="2600" dirty="0">
                <a:solidFill>
                  <a:srgbClr val="FFFAEF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  <p:pic>
        <p:nvPicPr>
          <p:cNvPr id="16" name="Picture 16">
            <a:extLst>
              <a:ext uri="{FF2B5EF4-FFF2-40B4-BE49-F238E27FC236}">
                <a16:creationId xmlns:a16="http://schemas.microsoft.com/office/drawing/2014/main" id="{797D0068-CDE1-4E34-3C15-B27D8E03E7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84906" y="3426413"/>
            <a:ext cx="832486" cy="862071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D67C9AD-070F-3A83-773E-10D0667419A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98414" y="3550199"/>
            <a:ext cx="661164" cy="629608"/>
          </a:xfrm>
          <a:prstGeom prst="rect">
            <a:avLst/>
          </a:prstGeom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B75DC52A-5067-45E0-A393-36D369491700}"/>
              </a:ext>
            </a:extLst>
          </p:cNvPr>
          <p:cNvSpPr txBox="1"/>
          <p:nvPr/>
        </p:nvSpPr>
        <p:spPr>
          <a:xfrm>
            <a:off x="2860118" y="3509852"/>
            <a:ext cx="5805124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Ngôn</a:t>
            </a:r>
            <a:r>
              <a:rPr lang="en-US" sz="36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ngữ</a:t>
            </a:r>
            <a:r>
              <a:rPr lang="en-US" sz="36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F7EC12F3-2BA4-4CE5-A9B6-9F47B5676BF6}"/>
              </a:ext>
            </a:extLst>
          </p:cNvPr>
          <p:cNvSpPr txBox="1"/>
          <p:nvPr/>
        </p:nvSpPr>
        <p:spPr>
          <a:xfrm>
            <a:off x="10397695" y="3541708"/>
            <a:ext cx="5805124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Công</a:t>
            </a:r>
            <a:r>
              <a:rPr lang="en-US" sz="36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nghệ</a:t>
            </a:r>
            <a:r>
              <a:rPr lang="en-US" sz="3600" dirty="0">
                <a:solidFill>
                  <a:srgbClr val="FFFAEF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</a:p>
        </p:txBody>
      </p:sp>
      <p:pic>
        <p:nvPicPr>
          <p:cNvPr id="1028" name="Picture 4" descr="C Sharp (C#) &quot; Icon - Download for free – Iconduck">
            <a:extLst>
              <a:ext uri="{FF2B5EF4-FFF2-40B4-BE49-F238E27FC236}">
                <a16:creationId xmlns:a16="http://schemas.microsoft.com/office/drawing/2014/main" id="{477A8D46-65D9-47F9-9638-BD58B0A2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392" y="4450380"/>
            <a:ext cx="1175195" cy="131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574;g24ec29f9ea5_0_33">
            <a:extLst>
              <a:ext uri="{FF2B5EF4-FFF2-40B4-BE49-F238E27FC236}">
                <a16:creationId xmlns:a16="http://schemas.microsoft.com/office/drawing/2014/main" id="{04193C04-095B-413E-8F06-2D8567AFD1D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59578" y="4580474"/>
            <a:ext cx="1185532" cy="1133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575;g24ec29f9ea5_0_33">
            <a:extLst>
              <a:ext uri="{FF2B5EF4-FFF2-40B4-BE49-F238E27FC236}">
                <a16:creationId xmlns:a16="http://schemas.microsoft.com/office/drawing/2014/main" id="{E92BA815-7BF2-40E6-A200-E02FADBC942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30336" y="4580474"/>
            <a:ext cx="1185531" cy="108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570;g24ec29f9ea5_0_33">
            <a:extLst>
              <a:ext uri="{FF2B5EF4-FFF2-40B4-BE49-F238E27FC236}">
                <a16:creationId xmlns:a16="http://schemas.microsoft.com/office/drawing/2014/main" id="{6A0558B9-FA6F-4412-A850-74809040359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8357" y="4547049"/>
            <a:ext cx="1288694" cy="1222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914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3"/>
          <p:cNvSpPr txBox="1"/>
          <p:nvPr/>
        </p:nvSpPr>
        <p:spPr>
          <a:xfrm>
            <a:off x="14111545" y="990600"/>
            <a:ext cx="3147755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68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  <a:p>
            <a:pPr algn="r">
              <a:lnSpc>
                <a:spcPts val="468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48970-9D34-2D5E-69F4-42A47CE36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27" y="668606"/>
            <a:ext cx="13530945" cy="8949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781681">
            <a:off x="451048" y="3927269"/>
            <a:ext cx="9133702" cy="861751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24224" y="312981"/>
            <a:ext cx="12379468" cy="101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48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Nội</a:t>
            </a:r>
            <a:r>
              <a:rPr lang="en-US" sz="48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dung 2: </a:t>
            </a:r>
            <a:r>
              <a:rPr lang="en-US" sz="48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Sơ</a:t>
            </a:r>
            <a:r>
              <a:rPr lang="en-US" sz="48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đồ</a:t>
            </a:r>
            <a:r>
              <a:rPr lang="en-US" sz="48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use case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67200" y="1446179"/>
            <a:ext cx="8115300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Sơ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đồ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use case</a:t>
            </a:r>
          </a:p>
        </p:txBody>
      </p:sp>
      <p:sp>
        <p:nvSpPr>
          <p:cNvPr id="19" name="Freeform 19"/>
          <p:cNvSpPr/>
          <p:nvPr/>
        </p:nvSpPr>
        <p:spPr>
          <a:xfrm rot="5820624">
            <a:off x="-147850" y="-1833905"/>
            <a:ext cx="4514573" cy="5305588"/>
          </a:xfrm>
          <a:custGeom>
            <a:avLst/>
            <a:gdLst/>
            <a:ahLst/>
            <a:cxnLst/>
            <a:rect l="l" t="t" r="r" b="b"/>
            <a:pathLst>
              <a:path w="4514573" h="5305588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D2ACC0-91CA-4500-9ED0-3A4F173D9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70292"/>
            <a:ext cx="13563600" cy="7841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2989" t="67035"/>
          <a:stretch>
            <a:fillRect/>
          </a:stretch>
        </p:blipFill>
        <p:spPr>
          <a:xfrm rot="-10800000">
            <a:off x="0" y="-32502"/>
            <a:ext cx="3468258" cy="308905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590800" y="7831"/>
            <a:ext cx="14362540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48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Nội</a:t>
            </a:r>
            <a:r>
              <a:rPr lang="en-US" sz="48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dung 3:Tiến </a:t>
            </a:r>
            <a:r>
              <a:rPr lang="en-US" sz="48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độ</a:t>
            </a:r>
            <a:r>
              <a:rPr lang="en-US" sz="48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thực</a:t>
            </a:r>
            <a:r>
              <a:rPr lang="en-US" sz="48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hiện</a:t>
            </a:r>
            <a:r>
              <a:rPr lang="en-US" sz="48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, </a:t>
            </a:r>
            <a:r>
              <a:rPr lang="en-US" sz="48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trình</a:t>
            </a:r>
            <a:r>
              <a:rPr lang="en-US" sz="48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bày</a:t>
            </a:r>
            <a:r>
              <a:rPr lang="en-US" sz="48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kết</a:t>
            </a:r>
            <a:r>
              <a:rPr lang="en-US" sz="48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48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quả</a:t>
            </a:r>
            <a:endParaRPr lang="en-US" sz="48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28700" y="1028700"/>
            <a:ext cx="367402" cy="346352"/>
            <a:chOff x="0" y="0"/>
            <a:chExt cx="489869" cy="461803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205275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0" y="410931"/>
              <a:ext cx="489869" cy="0"/>
            </a:xfrm>
            <a:prstGeom prst="line">
              <a:avLst/>
            </a:prstGeom>
            <a:ln w="50872" cap="rnd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 l="70477" t="23497"/>
          <a:stretch>
            <a:fillRect/>
          </a:stretch>
        </p:blipFill>
        <p:spPr>
          <a:xfrm rot="-5400000" flipH="1">
            <a:off x="12514025" y="5402451"/>
            <a:ext cx="3215480" cy="8332470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FB43444C-C245-6A85-2144-7813966A8806}"/>
              </a:ext>
            </a:extLst>
          </p:cNvPr>
          <p:cNvSpPr txBox="1"/>
          <p:nvPr/>
        </p:nvSpPr>
        <p:spPr>
          <a:xfrm>
            <a:off x="4667829" y="1456838"/>
            <a:ext cx="475785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Tổng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kết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kết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quả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lần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D290074-F955-DA3D-226C-5064DF689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829" y="2059567"/>
            <a:ext cx="8952341" cy="1455150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C6777756-8FE1-5C96-42B0-A9CADFDEF3FF}"/>
              </a:ext>
            </a:extLst>
          </p:cNvPr>
          <p:cNvSpPr txBox="1"/>
          <p:nvPr/>
        </p:nvSpPr>
        <p:spPr>
          <a:xfrm>
            <a:off x="4667828" y="3645006"/>
            <a:ext cx="475785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Tổng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kết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kết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quả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lần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EDC7AC-FDA4-2166-3FB0-55514FC7E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828" y="4391001"/>
            <a:ext cx="9760529" cy="30794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5A23FD-1FA1-0D9D-3C13-A8F101ED2B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827" y="8165944"/>
            <a:ext cx="8952341" cy="1712936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E547C1E6-AA2F-4E4F-665B-026C84F0E6E1}"/>
              </a:ext>
            </a:extLst>
          </p:cNvPr>
          <p:cNvSpPr txBox="1"/>
          <p:nvPr/>
        </p:nvSpPr>
        <p:spPr>
          <a:xfrm>
            <a:off x="4667828" y="7516835"/>
            <a:ext cx="475785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Tổng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kết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kết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quả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lần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20369">
            <a:off x="12461091" y="5164934"/>
            <a:ext cx="10343361" cy="9124746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E29500AA-53C3-F45C-61CE-AF7370C2BF33}"/>
              </a:ext>
            </a:extLst>
          </p:cNvPr>
          <p:cNvSpPr txBox="1"/>
          <p:nvPr/>
        </p:nvSpPr>
        <p:spPr>
          <a:xfrm>
            <a:off x="1706420" y="1033817"/>
            <a:ext cx="4757851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Kết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quả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hoàn</a:t>
            </a:r>
            <a:r>
              <a:rPr lang="en-US" sz="3600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thành</a:t>
            </a:r>
            <a:endParaRPr lang="en-US" sz="3600" dirty="0">
              <a:solidFill>
                <a:srgbClr val="000000"/>
              </a:solidFill>
              <a:latin typeface="Baloo"/>
              <a:ea typeface="Baloo"/>
              <a:cs typeface="Baloo"/>
              <a:sym typeface="Balo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25F0D1-6989-CD71-82EA-C2C6DC2B4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095500"/>
            <a:ext cx="12658280" cy="65895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6F895F-D6DF-9582-AA34-5177A83E7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95500"/>
            <a:ext cx="12658280" cy="6589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454</Words>
  <Application>Microsoft Office PowerPoint</Application>
  <PresentationFormat>Custom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Wingdings</vt:lpstr>
      <vt:lpstr>Blacker Sans Text</vt:lpstr>
      <vt:lpstr>Symbol</vt:lpstr>
      <vt:lpstr>Blacker Sans Text Bold Italics</vt:lpstr>
      <vt:lpstr>Calibri</vt:lpstr>
      <vt:lpstr>Arial</vt:lpstr>
      <vt:lpstr>Clear Sans</vt:lpstr>
      <vt:lpstr>Blacker Sans Text Bold</vt:lpstr>
      <vt:lpstr>Baloo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Tím và Xanh lá Hoạt hình Trừu tượng Họa tiết Dự án Nhóm Bản thuyết trình Giáo dục</dc:title>
  <dc:creator>Admin</dc:creator>
  <cp:lastModifiedBy>nguyenlequoclam@gmail.com</cp:lastModifiedBy>
  <cp:revision>41</cp:revision>
  <dcterms:created xsi:type="dcterms:W3CDTF">2006-08-16T00:00:00Z</dcterms:created>
  <dcterms:modified xsi:type="dcterms:W3CDTF">2024-12-24T20:57:23Z</dcterms:modified>
  <dc:identifier>DAGZ_76naYs</dc:identifier>
</cp:coreProperties>
</file>